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81" r:id="rId2"/>
    <p:sldId id="275" r:id="rId3"/>
    <p:sldId id="284" r:id="rId4"/>
    <p:sldId id="283"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4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F87470-58A8-C0FA-545B-EE99E509FD12}" name="中野　悦子" initials="悦中" userId="S::11513014@m-license.oicte.hokudai.ac.jp::308356db-fd1b-421c-a336-242c41186e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FF00"/>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showGuides="1">
      <p:cViewPr varScale="1">
        <p:scale>
          <a:sx n="112" d="100"/>
          <a:sy n="112" d="100"/>
        </p:scale>
        <p:origin x="1158" y="96"/>
      </p:cViewPr>
      <p:guideLst>
        <p:guide orient="horz" pos="2137"/>
        <p:guide pos="314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DCBF05-F610-4943-8A20-D5892FD57D2C}"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21AC05-E39F-4126-9FDC-DEBE6627CC56}" type="slidenum">
              <a:rPr kumimoji="1" lang="ja-JP" altLang="en-US" smtClean="0"/>
              <a:t>‹#›</a:t>
            </a:fld>
            <a:endParaRPr kumimoji="1" lang="ja-JP" altLang="en-US"/>
          </a:p>
        </p:txBody>
      </p:sp>
    </p:spTree>
    <p:extLst>
      <p:ext uri="{BB962C8B-B14F-4D97-AF65-F5344CB8AC3E}">
        <p14:creationId xmlns:p14="http://schemas.microsoft.com/office/powerpoint/2010/main" val="23935170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2D4D76A-1C05-4DD7-9914-E10B83E526D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46236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6CB38-2186-49E7-9C66-774E48BDD011}"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234133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D2DD2C-56A9-4E70-A5D6-2AECFB523668}"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271660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4A92B0-99C0-486A-86AD-7FE7541521E1}"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1359973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8BAA301-70DA-4499-82AB-543FE98DF33B}"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214298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966CF80-DB3F-4CBB-8AF7-94742EF7240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217926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1B9955-F633-4D96-AD24-CEC665321E4C}"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931935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18A2BE-99C4-4E30-88C5-0AA98CFA9E11}"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220738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2DCE8-5AA9-4A51-A01B-761B43E48812}"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3479292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0967E9-E549-4CBB-A099-3A4135EA4A71}"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1352851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9C1EF4-3F1E-4AF8-9AEE-0BEAACF98787}"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198687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D12ECA-8170-45A1-BC99-7AC5925B88B7}"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0050FAB-9305-4309-9568-4BDB42C6FE35}" type="slidenum">
              <a:rPr kumimoji="1" lang="ja-JP" altLang="en-US" smtClean="0"/>
              <a:t>‹#›</a:t>
            </a:fld>
            <a:endParaRPr kumimoji="1" lang="ja-JP" altLang="en-US"/>
          </a:p>
        </p:txBody>
      </p:sp>
    </p:spTree>
    <p:extLst>
      <p:ext uri="{BB962C8B-B14F-4D97-AF65-F5344CB8AC3E}">
        <p14:creationId xmlns:p14="http://schemas.microsoft.com/office/powerpoint/2010/main" val="3926199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E5E19E7-958C-2CFB-8D92-BBBA2441C7D9}"/>
              </a:ext>
            </a:extLst>
          </p:cNvPr>
          <p:cNvSpPr>
            <a:spLocks noGrp="1"/>
          </p:cNvSpPr>
          <p:nvPr>
            <p:ph type="sldNum" sz="quarter" idx="12"/>
          </p:nvPr>
        </p:nvSpPr>
        <p:spPr/>
        <p:txBody>
          <a:bodyPr/>
          <a:lstStyle/>
          <a:p>
            <a:fld id="{60050FAB-9305-4309-9568-4BDB42C6FE35}" type="slidenum">
              <a:rPr kumimoji="1" lang="ja-JP" altLang="en-US" smtClean="0"/>
              <a:t>1</a:t>
            </a:fld>
            <a:endParaRPr kumimoji="1" lang="ja-JP" altLang="en-US"/>
          </a:p>
        </p:txBody>
      </p:sp>
      <p:sp>
        <p:nvSpPr>
          <p:cNvPr id="7" name="テキスト ボックス 6">
            <a:extLst>
              <a:ext uri="{FF2B5EF4-FFF2-40B4-BE49-F238E27FC236}">
                <a16:creationId xmlns:a16="http://schemas.microsoft.com/office/drawing/2014/main" id="{3A9B1CA1-EAF1-7C04-0DAD-60A3741821EB}"/>
              </a:ext>
            </a:extLst>
          </p:cNvPr>
          <p:cNvSpPr txBox="1"/>
          <p:nvPr/>
        </p:nvSpPr>
        <p:spPr>
          <a:xfrm>
            <a:off x="155423" y="685061"/>
            <a:ext cx="9868900" cy="230832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事例のタイトル</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endParaRPr kumimoji="1" lang="en-US" altLang="ja-JP" sz="8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社会的インパクト創出のメインプレーヤー</a:t>
            </a:r>
            <a:r>
              <a:rPr kumimoji="1" lang="ja-JP" altLang="en-US" sz="1600" dirty="0">
                <a:latin typeface="メイリオ" panose="020B0604030504040204" pitchFamily="50" charset="-128"/>
                <a:ea typeface="メイリオ" panose="020B0604030504040204" pitchFamily="50" charset="-128"/>
              </a:rPr>
              <a:t>：</a:t>
            </a:r>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大学や研究所、研究プロジェクトチーム、個人研究者、等の名称（複数可）</a:t>
            </a:r>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8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研究分野</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A-</a:t>
            </a:r>
            <a:r>
              <a:rPr kumimoji="1" lang="ja-JP" altLang="en-US" sz="1600" dirty="0">
                <a:latin typeface="メイリオ" panose="020B0604030504040204" pitchFamily="50" charset="-128"/>
                <a:ea typeface="メイリオ" panose="020B0604030504040204" pitchFamily="50" charset="-128"/>
              </a:rPr>
              <a:t>医学・ライフサイエンス、</a:t>
            </a:r>
            <a:r>
              <a:rPr kumimoji="1" lang="en-US" altLang="ja-JP" sz="1600" dirty="0">
                <a:latin typeface="メイリオ" panose="020B0604030504040204" pitchFamily="50" charset="-128"/>
                <a:ea typeface="メイリオ" panose="020B0604030504040204" pitchFamily="50" charset="-128"/>
              </a:rPr>
              <a:t>B-</a:t>
            </a:r>
            <a:r>
              <a:rPr kumimoji="1" lang="ja-JP" altLang="en-US" sz="1600" dirty="0">
                <a:latin typeface="メイリオ" panose="020B0604030504040204" pitchFamily="50" charset="-128"/>
                <a:ea typeface="メイリオ" panose="020B0604030504040204" pitchFamily="50" charset="-128"/>
              </a:rPr>
              <a:t>物理・工学・数学、</a:t>
            </a:r>
            <a:r>
              <a:rPr kumimoji="1" lang="en-US" altLang="ja-JP" sz="1600" dirty="0">
                <a:latin typeface="メイリオ" panose="020B0604030504040204" pitchFamily="50" charset="-128"/>
                <a:ea typeface="メイリオ" panose="020B0604030504040204" pitchFamily="50" charset="-128"/>
              </a:rPr>
              <a:t>C-</a:t>
            </a:r>
            <a:r>
              <a:rPr kumimoji="1" lang="ja-JP" altLang="en-US" sz="1600" dirty="0">
                <a:latin typeface="メイリオ" panose="020B0604030504040204" pitchFamily="50" charset="-128"/>
                <a:ea typeface="メイリオ" panose="020B0604030504040204" pitchFamily="50" charset="-128"/>
              </a:rPr>
              <a:t>社会科学、</a:t>
            </a:r>
            <a:r>
              <a:rPr kumimoji="1" lang="en-US" altLang="ja-JP" sz="1600" dirty="0">
                <a:latin typeface="メイリオ" panose="020B0604030504040204" pitchFamily="50" charset="-128"/>
                <a:ea typeface="メイリオ" panose="020B0604030504040204" pitchFamily="50" charset="-128"/>
              </a:rPr>
              <a:t>D-</a:t>
            </a:r>
            <a:r>
              <a:rPr kumimoji="1" lang="ja-JP" altLang="en-US" sz="1600" dirty="0">
                <a:latin typeface="メイリオ" panose="020B0604030504040204" pitchFamily="50" charset="-128"/>
                <a:ea typeface="メイリオ" panose="020B0604030504040204" pitchFamily="50" charset="-128"/>
              </a:rPr>
              <a:t>芸術・人文学（　　　　）</a:t>
            </a:r>
            <a:endParaRPr kumimoji="1" lang="en-US" altLang="ja-JP" sz="1600" dirty="0">
              <a:latin typeface="メイリオ" panose="020B0604030504040204" pitchFamily="50" charset="-128"/>
              <a:ea typeface="メイリオ" panose="020B0604030504040204" pitchFamily="50" charset="-128"/>
            </a:endParaRPr>
          </a:p>
          <a:p>
            <a:r>
              <a:rPr kumimoji="1" lang="en-US" altLang="ja-JP" sz="1200" dirty="0">
                <a:solidFill>
                  <a:srgbClr val="00B050"/>
                </a:solidFill>
                <a:latin typeface="メイリオ" panose="020B0604030504040204" pitchFamily="50" charset="-128"/>
                <a:ea typeface="メイリオ" panose="020B0604030504040204" pitchFamily="50" charset="-128"/>
              </a:rPr>
              <a:t>※A</a:t>
            </a:r>
            <a:r>
              <a:rPr kumimoji="1" lang="ja-JP" altLang="en-US" sz="1200" dirty="0">
                <a:solidFill>
                  <a:srgbClr val="00B050"/>
                </a:solidFill>
                <a:latin typeface="メイリオ" panose="020B0604030504040204" pitchFamily="50" charset="-128"/>
                <a:ea typeface="メイリオ" panose="020B0604030504040204" pitchFamily="50" charset="-128"/>
              </a:rPr>
              <a:t>～</a:t>
            </a:r>
            <a:r>
              <a:rPr kumimoji="1" lang="en-US" altLang="ja-JP" sz="1200" dirty="0">
                <a:solidFill>
                  <a:srgbClr val="00B050"/>
                </a:solidFill>
                <a:latin typeface="メイリオ" panose="020B0604030504040204" pitchFamily="50" charset="-128"/>
                <a:ea typeface="メイリオ" panose="020B0604030504040204" pitchFamily="50" charset="-128"/>
              </a:rPr>
              <a:t>D</a:t>
            </a:r>
            <a:r>
              <a:rPr kumimoji="1" lang="ja-JP" altLang="en-US" sz="1200" dirty="0">
                <a:solidFill>
                  <a:srgbClr val="00B050"/>
                </a:solidFill>
                <a:latin typeface="メイリオ" panose="020B0604030504040204" pitchFamily="50" charset="-128"/>
                <a:ea typeface="メイリオ" panose="020B0604030504040204" pitchFamily="50" charset="-128"/>
              </a:rPr>
              <a:t>のいずれかを〇で囲み、カッコ内に</a:t>
            </a:r>
            <a:r>
              <a:rPr kumimoji="1" lang="en-US" altLang="ja-JP" sz="1200" dirty="0">
                <a:solidFill>
                  <a:srgbClr val="00B050"/>
                </a:solidFill>
                <a:latin typeface="メイリオ" panose="020B0604030504040204" pitchFamily="50" charset="-128"/>
                <a:ea typeface="メイリオ" panose="020B0604030504040204" pitchFamily="50" charset="-128"/>
              </a:rPr>
              <a:t>REF2021</a:t>
            </a:r>
            <a:r>
              <a:rPr kumimoji="1" lang="ja-JP" altLang="en-US" sz="1200" dirty="0">
                <a:solidFill>
                  <a:srgbClr val="00B050"/>
                </a:solidFill>
                <a:latin typeface="メイリオ" panose="020B0604030504040204" pitchFamily="50" charset="-128"/>
                <a:ea typeface="メイリオ" panose="020B0604030504040204" pitchFamily="50" charset="-128"/>
              </a:rPr>
              <a:t>の</a:t>
            </a:r>
            <a:r>
              <a:rPr kumimoji="1" lang="en-US" altLang="ja-JP" sz="1200" dirty="0">
                <a:solidFill>
                  <a:srgbClr val="00B050"/>
                </a:solidFill>
                <a:latin typeface="メイリオ" panose="020B0604030504040204" pitchFamily="50" charset="-128"/>
                <a:ea typeface="メイリオ" panose="020B0604030504040204" pitchFamily="50" charset="-128"/>
              </a:rPr>
              <a:t>34</a:t>
            </a:r>
            <a:r>
              <a:rPr kumimoji="1" lang="ja-JP" altLang="en-US" sz="1200" dirty="0">
                <a:solidFill>
                  <a:srgbClr val="00B050"/>
                </a:solidFill>
                <a:latin typeface="メイリオ" panose="020B0604030504040204" pitchFamily="50" charset="-128"/>
                <a:ea typeface="メイリオ" panose="020B0604030504040204" pitchFamily="50" charset="-128"/>
              </a:rPr>
              <a:t>分野から一番近い番号を記載してください。</a:t>
            </a:r>
            <a:r>
              <a:rPr kumimoji="1" lang="en-US" altLang="ja-JP" sz="1200" dirty="0">
                <a:solidFill>
                  <a:srgbClr val="00B050"/>
                </a:solidFill>
                <a:latin typeface="メイリオ" panose="020B0604030504040204" pitchFamily="50" charset="-128"/>
                <a:ea typeface="メイリオ" panose="020B0604030504040204" pitchFamily="50" charset="-128"/>
              </a:rPr>
              <a:t>34</a:t>
            </a:r>
            <a:r>
              <a:rPr kumimoji="1" lang="ja-JP" altLang="en-US" sz="1200" dirty="0">
                <a:solidFill>
                  <a:srgbClr val="00B050"/>
                </a:solidFill>
                <a:latin typeface="メイリオ" panose="020B0604030504040204" pitchFamily="50" charset="-128"/>
                <a:ea typeface="メイリオ" panose="020B0604030504040204" pitchFamily="50" charset="-128"/>
              </a:rPr>
              <a:t>分野については４頁を参照。</a:t>
            </a:r>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基となる研究が実施されていた時期：　　　　年　　月  ～         　　年　　月</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社会的インパクトが発現された時期：　　　　年　　月  ～           　 年　　月</a:t>
            </a:r>
            <a:endParaRPr kumimoji="1" lang="en-US" altLang="ja-JP" sz="1600" b="1" dirty="0">
              <a:latin typeface="メイリオ" panose="020B0604030504040204" pitchFamily="50" charset="-128"/>
              <a:ea typeface="メイリオ" panose="020B0604030504040204" pitchFamily="50" charset="-128"/>
            </a:endParaRPr>
          </a:p>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時期の制限は設けません。</a:t>
            </a:r>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A52442BB-2436-71BD-37A3-5E8CA725E3F6}"/>
              </a:ext>
            </a:extLst>
          </p:cNvPr>
          <p:cNvGrpSpPr/>
          <p:nvPr/>
        </p:nvGrpSpPr>
        <p:grpSpPr>
          <a:xfrm>
            <a:off x="205476" y="55759"/>
            <a:ext cx="9533259" cy="569074"/>
            <a:chOff x="205476" y="55759"/>
            <a:chExt cx="9533259" cy="569074"/>
          </a:xfrm>
        </p:grpSpPr>
        <p:sp>
          <p:nvSpPr>
            <p:cNvPr id="6" name="テキスト ボックス 5">
              <a:extLst>
                <a:ext uri="{FF2B5EF4-FFF2-40B4-BE49-F238E27FC236}">
                  <a16:creationId xmlns:a16="http://schemas.microsoft.com/office/drawing/2014/main" id="{5A7E1099-CC5D-F037-2BA3-591B1A78802B}"/>
                </a:ext>
              </a:extLst>
            </p:cNvPr>
            <p:cNvSpPr txBox="1"/>
            <p:nvPr/>
          </p:nvSpPr>
          <p:spPr>
            <a:xfrm>
              <a:off x="2261343" y="207306"/>
              <a:ext cx="3877985" cy="369332"/>
            </a:xfrm>
            <a:prstGeom prst="rect">
              <a:avLst/>
            </a:prstGeom>
            <a:noFill/>
          </p:spPr>
          <p:txBody>
            <a:bodyPr wrap="none" rtlCol="0">
              <a:spAutoFit/>
            </a:bodyPr>
            <a:lstStyle/>
            <a:p>
              <a:r>
                <a:rPr kumimoji="1" lang="ja-JP" altLang="en-US" b="1" dirty="0"/>
                <a:t>氏名：　　　　　　　　　　所属：</a:t>
              </a:r>
            </a:p>
          </p:txBody>
        </p:sp>
        <p:cxnSp>
          <p:nvCxnSpPr>
            <p:cNvPr id="4" name="直線コネクタ 3">
              <a:extLst>
                <a:ext uri="{FF2B5EF4-FFF2-40B4-BE49-F238E27FC236}">
                  <a16:creationId xmlns:a16="http://schemas.microsoft.com/office/drawing/2014/main" id="{79213EC9-1F8A-C524-3EC0-5C1F686A9807}"/>
                </a:ext>
              </a:extLst>
            </p:cNvPr>
            <p:cNvCxnSpPr>
              <a:cxnSpLocks/>
            </p:cNvCxnSpPr>
            <p:nvPr/>
          </p:nvCxnSpPr>
          <p:spPr>
            <a:xfrm>
              <a:off x="205476" y="624833"/>
              <a:ext cx="9129924"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10AB2950-22AA-0074-7A36-843354C2BA60}"/>
                </a:ext>
              </a:extLst>
            </p:cNvPr>
            <p:cNvSpPr txBox="1"/>
            <p:nvPr/>
          </p:nvSpPr>
          <p:spPr>
            <a:xfrm>
              <a:off x="205476" y="215832"/>
              <a:ext cx="1723549" cy="400110"/>
            </a:xfrm>
            <a:prstGeom prst="rect">
              <a:avLst/>
            </a:prstGeom>
            <a:noFill/>
          </p:spPr>
          <p:txBody>
            <a:bodyPr wrap="none" rtlCol="0">
              <a:spAutoFit/>
            </a:bodyPr>
            <a:lstStyle/>
            <a:p>
              <a:r>
                <a:rPr kumimoji="1" lang="ja-JP" altLang="en-US" sz="2000" b="1" dirty="0">
                  <a:latin typeface="メイリオ" panose="020B0604030504040204" pitchFamily="50" charset="-128"/>
                  <a:ea typeface="メイリオ" panose="020B0604030504040204" pitchFamily="50" charset="-128"/>
                </a:rPr>
                <a:t>準備シート①</a:t>
              </a:r>
            </a:p>
          </p:txBody>
        </p:sp>
        <p:sp>
          <p:nvSpPr>
            <p:cNvPr id="3" name="テキスト ボックス 2">
              <a:extLst>
                <a:ext uri="{FF2B5EF4-FFF2-40B4-BE49-F238E27FC236}">
                  <a16:creationId xmlns:a16="http://schemas.microsoft.com/office/drawing/2014/main" id="{260B664B-B971-6CCA-65CE-95B0E2348A3A}"/>
                </a:ext>
              </a:extLst>
            </p:cNvPr>
            <p:cNvSpPr txBox="1"/>
            <p:nvPr/>
          </p:nvSpPr>
          <p:spPr>
            <a:xfrm>
              <a:off x="6322415" y="55759"/>
              <a:ext cx="3416320" cy="523220"/>
            </a:xfrm>
            <a:prstGeom prst="rect">
              <a:avLst/>
            </a:prstGeom>
            <a:noFill/>
          </p:spPr>
          <p:txBody>
            <a:bodyPr wrap="none" rtlCol="0">
              <a:spAutoFit/>
            </a:bodyPr>
            <a:lstStyle/>
            <a:p>
              <a:r>
                <a:rPr kumimoji="1" lang="ja-JP" altLang="en-US" sz="1400" b="1" dirty="0">
                  <a:solidFill>
                    <a:srgbClr val="00B050"/>
                  </a:solidFill>
                  <a:latin typeface="メイリオ" panose="020B0604030504040204" pitchFamily="50" charset="-128"/>
                  <a:ea typeface="メイリオ" panose="020B0604030504040204" pitchFamily="50" charset="-128"/>
                </a:rPr>
                <a:t>緑色の文字は提出時には削除し、行間を</a:t>
              </a:r>
              <a:endParaRPr kumimoji="1" lang="en-US" altLang="ja-JP" sz="1400" b="1" dirty="0">
                <a:solidFill>
                  <a:srgbClr val="00B050"/>
                </a:solidFill>
                <a:latin typeface="メイリオ" panose="020B0604030504040204" pitchFamily="50" charset="-128"/>
                <a:ea typeface="メイリオ" panose="020B0604030504040204" pitchFamily="50" charset="-128"/>
              </a:endParaRPr>
            </a:p>
            <a:p>
              <a:r>
                <a:rPr kumimoji="1" lang="ja-JP" altLang="en-US" sz="1400" b="1" dirty="0">
                  <a:solidFill>
                    <a:srgbClr val="00B050"/>
                  </a:solidFill>
                  <a:latin typeface="メイリオ" panose="020B0604030504040204" pitchFamily="50" charset="-128"/>
                  <a:ea typeface="メイリオ" panose="020B0604030504040204" pitchFamily="50" charset="-128"/>
                </a:rPr>
                <a:t>詰めて記載してください</a:t>
              </a:r>
            </a:p>
          </p:txBody>
        </p:sp>
      </p:grpSp>
      <p:grpSp>
        <p:nvGrpSpPr>
          <p:cNvPr id="10" name="グループ化 9">
            <a:extLst>
              <a:ext uri="{FF2B5EF4-FFF2-40B4-BE49-F238E27FC236}">
                <a16:creationId xmlns:a16="http://schemas.microsoft.com/office/drawing/2014/main" id="{E92B457A-5932-F155-323F-1FCD58D5E7EC}"/>
              </a:ext>
            </a:extLst>
          </p:cNvPr>
          <p:cNvGrpSpPr/>
          <p:nvPr/>
        </p:nvGrpSpPr>
        <p:grpSpPr>
          <a:xfrm>
            <a:off x="155423" y="3087171"/>
            <a:ext cx="9481449" cy="3592972"/>
            <a:chOff x="205476" y="892390"/>
            <a:chExt cx="9581554" cy="3592972"/>
          </a:xfrm>
        </p:grpSpPr>
        <p:sp>
          <p:nvSpPr>
            <p:cNvPr id="11" name="テキスト ボックス 10">
              <a:extLst>
                <a:ext uri="{FF2B5EF4-FFF2-40B4-BE49-F238E27FC236}">
                  <a16:creationId xmlns:a16="http://schemas.microsoft.com/office/drawing/2014/main" id="{AE9AD1CD-B1DA-F0D2-7AB3-9CE8A297CF36}"/>
                </a:ext>
              </a:extLst>
            </p:cNvPr>
            <p:cNvSpPr txBox="1"/>
            <p:nvPr/>
          </p:nvSpPr>
          <p:spPr>
            <a:xfrm>
              <a:off x="205476" y="892390"/>
              <a:ext cx="9581554" cy="1231106"/>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１．取り上げた事例の社会的インパクトについて説明してください</a:t>
              </a:r>
              <a:endParaRPr kumimoji="1" lang="en-US" altLang="ja-JP" sz="1600" b="1" dirty="0">
                <a:latin typeface="メイリオ" panose="020B0604030504040204" pitchFamily="50" charset="-128"/>
                <a:ea typeface="メイリオ" panose="020B0604030504040204" pitchFamily="50" charset="-128"/>
              </a:endParaRPr>
            </a:p>
            <a:p>
              <a:endParaRPr kumimoji="1" lang="en-US" altLang="ja-JP" sz="1600" b="1" dirty="0">
                <a:latin typeface="メイリオ" panose="020B0604030504040204" pitchFamily="50" charset="-128"/>
                <a:ea typeface="メイリオ" panose="020B0604030504040204" pitchFamily="50" charset="-128"/>
              </a:endParaRPr>
            </a:p>
            <a:p>
              <a:endParaRPr kumimoji="1" lang="en-US" altLang="ja-JP" sz="1200" b="1" dirty="0">
                <a:solidFill>
                  <a:srgbClr val="00B050"/>
                </a:solidFill>
                <a:latin typeface="メイリオ" panose="020B0604030504040204" pitchFamily="50" charset="-128"/>
                <a:ea typeface="メイリオ" panose="020B0604030504040204" pitchFamily="50" charset="-128"/>
              </a:endParaRPr>
            </a:p>
            <a:p>
              <a:endParaRPr kumimoji="1" lang="en-US" altLang="ja-JP" sz="1200" b="1" dirty="0">
                <a:solidFill>
                  <a:srgbClr val="00B050"/>
                </a:solidFill>
                <a:latin typeface="メイリオ" panose="020B0604030504040204" pitchFamily="50" charset="-128"/>
                <a:ea typeface="メイリオ" panose="020B0604030504040204" pitchFamily="50" charset="-128"/>
              </a:endParaRPr>
            </a:p>
            <a:p>
              <a:endParaRPr kumimoji="1" lang="en-US" altLang="ja-JP" b="1"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26C3ECAC-4A2F-28C0-2E48-F58200ED338A}"/>
                </a:ext>
              </a:extLst>
            </p:cNvPr>
            <p:cNvSpPr txBox="1"/>
            <p:nvPr/>
          </p:nvSpPr>
          <p:spPr>
            <a:xfrm>
              <a:off x="323850" y="1253708"/>
              <a:ext cx="9261043" cy="3231654"/>
            </a:xfrm>
            <a:prstGeom prst="rect">
              <a:avLst/>
            </a:prstGeom>
            <a:noFill/>
            <a:ln>
              <a:solidFill>
                <a:schemeClr val="bg2">
                  <a:lumMod val="75000"/>
                </a:schemeClr>
              </a:solidFill>
            </a:ln>
          </p:spPr>
          <p:txBody>
            <a:bodyPr wrap="square" rtlCol="0">
              <a:spAutoFit/>
            </a:bodyPr>
            <a:lstStyle/>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r>
                <a:rPr kumimoji="1" lang="ja-JP" altLang="en-US" sz="1200" dirty="0">
                  <a:solidFill>
                    <a:srgbClr val="00B050"/>
                  </a:solidFill>
                  <a:latin typeface="メイリオ" panose="020B0604030504040204" pitchFamily="50" charset="-128"/>
                  <a:ea typeface="メイリオ" panose="020B0604030504040204" pitchFamily="50" charset="-128"/>
                </a:rPr>
                <a:t>①　インパクトの領域（</a:t>
              </a:r>
              <a:r>
                <a:rPr kumimoji="1" lang="en-US" altLang="ja-JP" sz="1200" dirty="0">
                  <a:solidFill>
                    <a:srgbClr val="00B050"/>
                  </a:solidFill>
                  <a:latin typeface="メイリオ" panose="020B0604030504040204" pitchFamily="50" charset="-128"/>
                  <a:ea typeface="メイリオ" panose="020B0604030504040204" pitchFamily="50" charset="-128"/>
                </a:rPr>
                <a:t>Area)</a:t>
              </a:r>
              <a:r>
                <a:rPr kumimoji="1" lang="ja-JP" altLang="en-US" sz="1200" dirty="0">
                  <a:solidFill>
                    <a:srgbClr val="00B050"/>
                  </a:solidFill>
                  <a:latin typeface="メイリオ" panose="020B0604030504040204" pitchFamily="50" charset="-128"/>
                  <a:ea typeface="メイリオ" panose="020B0604030504040204" pitchFamily="50" charset="-128"/>
                </a:rPr>
                <a:t>、種類（</a:t>
              </a:r>
              <a:r>
                <a:rPr kumimoji="1" lang="en-US" altLang="ja-JP" sz="1200" dirty="0">
                  <a:solidFill>
                    <a:srgbClr val="00B050"/>
                  </a:solidFill>
                  <a:latin typeface="メイリオ" panose="020B0604030504040204" pitchFamily="50" charset="-128"/>
                  <a:ea typeface="メイリオ" panose="020B0604030504040204" pitchFamily="50" charset="-128"/>
                </a:rPr>
                <a:t>Type)</a:t>
              </a:r>
              <a:r>
                <a:rPr kumimoji="1" lang="ja-JP" altLang="en-US" sz="1200" dirty="0">
                  <a:solidFill>
                    <a:srgbClr val="00B050"/>
                  </a:solidFill>
                  <a:latin typeface="メイリオ" panose="020B0604030504040204" pitchFamily="50" charset="-128"/>
                  <a:ea typeface="メイリオ" panose="020B0604030504040204" pitchFamily="50" charset="-128"/>
                </a:rPr>
                <a:t>、インパクトの規模（ローカル・ナショナル・グローバルなど）を意識して説明してください（「準備シート作成にあたっての留意点」（３頁）の３）を参照）</a:t>
              </a:r>
              <a:endParaRPr kumimoji="1" lang="en-US" altLang="ja-JP" sz="1200" dirty="0">
                <a:solidFill>
                  <a:srgbClr val="00B050"/>
                </a:solidFill>
                <a:latin typeface="メイリオ" panose="020B0604030504040204" pitchFamily="50" charset="-128"/>
                <a:ea typeface="メイリオ" panose="020B0604030504040204" pitchFamily="50" charset="-128"/>
              </a:endParaRPr>
            </a:p>
            <a:p>
              <a:r>
                <a:rPr kumimoji="1" lang="ja-JP" altLang="en-US" sz="1200" dirty="0">
                  <a:solidFill>
                    <a:srgbClr val="00B050"/>
                  </a:solidFill>
                  <a:latin typeface="メイリオ" panose="020B0604030504040204" pitchFamily="50" charset="-128"/>
                  <a:ea typeface="メイリオ" panose="020B0604030504040204" pitchFamily="50" charset="-128"/>
                </a:rPr>
                <a:t>②　データベースなどを参照した場合は元となる情報の</a:t>
              </a:r>
              <a:r>
                <a:rPr kumimoji="1" lang="en-US" altLang="ja-JP" sz="1200" dirty="0">
                  <a:solidFill>
                    <a:srgbClr val="00B050"/>
                  </a:solidFill>
                  <a:latin typeface="メイリオ" panose="020B0604030504040204" pitchFamily="50" charset="-128"/>
                  <a:ea typeface="メイリオ" panose="020B0604030504040204" pitchFamily="50" charset="-128"/>
                </a:rPr>
                <a:t>URL</a:t>
              </a:r>
              <a:r>
                <a:rPr kumimoji="1" lang="ja-JP" altLang="en-US" sz="1200" dirty="0">
                  <a:solidFill>
                    <a:srgbClr val="00B050"/>
                  </a:solidFill>
                  <a:latin typeface="メイリオ" panose="020B0604030504040204" pitchFamily="50" charset="-128"/>
                  <a:ea typeface="メイリオ" panose="020B0604030504040204" pitchFamily="50" charset="-128"/>
                </a:rPr>
                <a:t>も記載してください</a:t>
              </a:r>
              <a:endParaRPr kumimoji="1" lang="en-US" altLang="ja-JP" sz="1200" dirty="0">
                <a:solidFill>
                  <a:srgbClr val="00B050"/>
                </a:solidFill>
                <a:highlight>
                  <a:srgbClr val="FFFF00"/>
                </a:highlight>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64871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E5E19E7-958C-2CFB-8D92-BBBA2441C7D9}"/>
              </a:ext>
            </a:extLst>
          </p:cNvPr>
          <p:cNvSpPr>
            <a:spLocks noGrp="1"/>
          </p:cNvSpPr>
          <p:nvPr>
            <p:ph type="sldNum" sz="quarter" idx="12"/>
          </p:nvPr>
        </p:nvSpPr>
        <p:spPr/>
        <p:txBody>
          <a:bodyPr/>
          <a:lstStyle/>
          <a:p>
            <a:fld id="{60050FAB-9305-4309-9568-4BDB42C6FE35}" type="slidenum">
              <a:rPr kumimoji="1" lang="ja-JP" altLang="en-US" smtClean="0"/>
              <a:t>2</a:t>
            </a:fld>
            <a:endParaRPr kumimoji="1" lang="ja-JP" altLang="en-US"/>
          </a:p>
        </p:txBody>
      </p:sp>
      <p:grpSp>
        <p:nvGrpSpPr>
          <p:cNvPr id="16" name="グループ化 15">
            <a:extLst>
              <a:ext uri="{FF2B5EF4-FFF2-40B4-BE49-F238E27FC236}">
                <a16:creationId xmlns:a16="http://schemas.microsoft.com/office/drawing/2014/main" id="{C2C92119-43DB-D9F0-AF7C-4D4CADABC6B1}"/>
              </a:ext>
            </a:extLst>
          </p:cNvPr>
          <p:cNvGrpSpPr/>
          <p:nvPr/>
        </p:nvGrpSpPr>
        <p:grpSpPr>
          <a:xfrm>
            <a:off x="205476" y="3098542"/>
            <a:ext cx="9278587" cy="3375011"/>
            <a:chOff x="322614" y="3101030"/>
            <a:chExt cx="9278587" cy="3375011"/>
          </a:xfrm>
        </p:grpSpPr>
        <p:sp>
          <p:nvSpPr>
            <p:cNvPr id="17" name="テキスト ボックス 16">
              <a:extLst>
                <a:ext uri="{FF2B5EF4-FFF2-40B4-BE49-F238E27FC236}">
                  <a16:creationId xmlns:a16="http://schemas.microsoft.com/office/drawing/2014/main" id="{734A4F8B-7077-6CEE-60CB-65DDDF4D0B5A}"/>
                </a:ext>
              </a:extLst>
            </p:cNvPr>
            <p:cNvSpPr txBox="1"/>
            <p:nvPr/>
          </p:nvSpPr>
          <p:spPr>
            <a:xfrm>
              <a:off x="322614" y="3101030"/>
              <a:ext cx="9278587"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２．インパクトの基盤となっている研究について説明してください。</a:t>
              </a:r>
              <a:endParaRPr kumimoji="1" lang="en-US" altLang="ja-JP" sz="1600" b="1"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F4134127-B99D-E530-7A3B-74EB58355F7C}"/>
                </a:ext>
              </a:extLst>
            </p:cNvPr>
            <p:cNvSpPr txBox="1"/>
            <p:nvPr/>
          </p:nvSpPr>
          <p:spPr>
            <a:xfrm>
              <a:off x="436912" y="3429053"/>
              <a:ext cx="9164287" cy="3046988"/>
            </a:xfrm>
            <a:prstGeom prst="rect">
              <a:avLst/>
            </a:prstGeom>
            <a:noFill/>
            <a:ln>
              <a:solidFill>
                <a:schemeClr val="bg2">
                  <a:lumMod val="75000"/>
                </a:schemeClr>
              </a:solidFill>
            </a:ln>
          </p:spPr>
          <p:txBody>
            <a:bodyPr wrap="square" rtlCol="0">
              <a:spAutoFit/>
            </a:bodyPr>
            <a:lstStyle/>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grpSp>
      <p:grpSp>
        <p:nvGrpSpPr>
          <p:cNvPr id="5" name="グループ化 4">
            <a:extLst>
              <a:ext uri="{FF2B5EF4-FFF2-40B4-BE49-F238E27FC236}">
                <a16:creationId xmlns:a16="http://schemas.microsoft.com/office/drawing/2014/main" id="{C48EA9F8-8C4E-4995-A20B-E6E816DD34EA}"/>
              </a:ext>
            </a:extLst>
          </p:cNvPr>
          <p:cNvGrpSpPr/>
          <p:nvPr/>
        </p:nvGrpSpPr>
        <p:grpSpPr>
          <a:xfrm>
            <a:off x="205476" y="55759"/>
            <a:ext cx="9533259" cy="569074"/>
            <a:chOff x="205476" y="55759"/>
            <a:chExt cx="9533259" cy="569074"/>
          </a:xfrm>
        </p:grpSpPr>
        <p:sp>
          <p:nvSpPr>
            <p:cNvPr id="7" name="テキスト ボックス 6">
              <a:extLst>
                <a:ext uri="{FF2B5EF4-FFF2-40B4-BE49-F238E27FC236}">
                  <a16:creationId xmlns:a16="http://schemas.microsoft.com/office/drawing/2014/main" id="{ADD824B9-BE84-F4D4-25DF-85EF33F0C6D0}"/>
                </a:ext>
              </a:extLst>
            </p:cNvPr>
            <p:cNvSpPr txBox="1"/>
            <p:nvPr/>
          </p:nvSpPr>
          <p:spPr>
            <a:xfrm>
              <a:off x="2261343" y="207306"/>
              <a:ext cx="3877985" cy="369332"/>
            </a:xfrm>
            <a:prstGeom prst="rect">
              <a:avLst/>
            </a:prstGeom>
            <a:noFill/>
          </p:spPr>
          <p:txBody>
            <a:bodyPr wrap="none" rtlCol="0">
              <a:spAutoFit/>
            </a:bodyPr>
            <a:lstStyle/>
            <a:p>
              <a:r>
                <a:rPr kumimoji="1" lang="ja-JP" altLang="en-US" b="1" dirty="0"/>
                <a:t>氏名：　　　　　　　　　　所属：</a:t>
              </a:r>
            </a:p>
          </p:txBody>
        </p:sp>
        <p:cxnSp>
          <p:nvCxnSpPr>
            <p:cNvPr id="9" name="直線コネクタ 8">
              <a:extLst>
                <a:ext uri="{FF2B5EF4-FFF2-40B4-BE49-F238E27FC236}">
                  <a16:creationId xmlns:a16="http://schemas.microsoft.com/office/drawing/2014/main" id="{F8C7D53C-C02A-ABFD-A538-F29517A88E71}"/>
                </a:ext>
              </a:extLst>
            </p:cNvPr>
            <p:cNvCxnSpPr>
              <a:cxnSpLocks/>
            </p:cNvCxnSpPr>
            <p:nvPr/>
          </p:nvCxnSpPr>
          <p:spPr>
            <a:xfrm>
              <a:off x="205476" y="624833"/>
              <a:ext cx="9129924"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538E99A-F0FC-AD75-7A2D-292BA1ED35B4}"/>
                </a:ext>
              </a:extLst>
            </p:cNvPr>
            <p:cNvSpPr txBox="1"/>
            <p:nvPr/>
          </p:nvSpPr>
          <p:spPr>
            <a:xfrm>
              <a:off x="205476" y="215832"/>
              <a:ext cx="1723549" cy="400110"/>
            </a:xfrm>
            <a:prstGeom prst="rect">
              <a:avLst/>
            </a:prstGeom>
            <a:noFill/>
          </p:spPr>
          <p:txBody>
            <a:bodyPr wrap="none" rtlCol="0">
              <a:spAutoFit/>
            </a:bodyPr>
            <a:lstStyle/>
            <a:p>
              <a:r>
                <a:rPr kumimoji="1" lang="ja-JP" altLang="en-US" sz="2000" b="1" dirty="0">
                  <a:latin typeface="メイリオ" panose="020B0604030504040204" pitchFamily="50" charset="-128"/>
                  <a:ea typeface="メイリオ" panose="020B0604030504040204" pitchFamily="50" charset="-128"/>
                </a:rPr>
                <a:t>準備シート②</a:t>
              </a:r>
            </a:p>
          </p:txBody>
        </p:sp>
        <p:sp>
          <p:nvSpPr>
            <p:cNvPr id="11" name="テキスト ボックス 10">
              <a:extLst>
                <a:ext uri="{FF2B5EF4-FFF2-40B4-BE49-F238E27FC236}">
                  <a16:creationId xmlns:a16="http://schemas.microsoft.com/office/drawing/2014/main" id="{8F4856F4-44A2-367F-5966-F4DEE899E072}"/>
                </a:ext>
              </a:extLst>
            </p:cNvPr>
            <p:cNvSpPr txBox="1"/>
            <p:nvPr/>
          </p:nvSpPr>
          <p:spPr>
            <a:xfrm>
              <a:off x="6322415" y="55759"/>
              <a:ext cx="3416320" cy="523220"/>
            </a:xfrm>
            <a:prstGeom prst="rect">
              <a:avLst/>
            </a:prstGeom>
            <a:noFill/>
          </p:spPr>
          <p:txBody>
            <a:bodyPr wrap="none" rtlCol="0">
              <a:spAutoFit/>
            </a:bodyPr>
            <a:lstStyle/>
            <a:p>
              <a:r>
                <a:rPr kumimoji="1" lang="ja-JP" altLang="en-US" sz="1400" b="1" dirty="0">
                  <a:solidFill>
                    <a:srgbClr val="00B050"/>
                  </a:solidFill>
                  <a:latin typeface="メイリオ" panose="020B0604030504040204" pitchFamily="50" charset="-128"/>
                  <a:ea typeface="メイリオ" panose="020B0604030504040204" pitchFamily="50" charset="-128"/>
                </a:rPr>
                <a:t>緑色の文字は提出時には削除し、行間を</a:t>
              </a:r>
              <a:endParaRPr kumimoji="1" lang="en-US" altLang="ja-JP" sz="1400" b="1" dirty="0">
                <a:solidFill>
                  <a:srgbClr val="00B050"/>
                </a:solidFill>
                <a:latin typeface="メイリオ" panose="020B0604030504040204" pitchFamily="50" charset="-128"/>
                <a:ea typeface="メイリオ" panose="020B0604030504040204" pitchFamily="50" charset="-128"/>
              </a:endParaRPr>
            </a:p>
            <a:p>
              <a:r>
                <a:rPr kumimoji="1" lang="ja-JP" altLang="en-US" sz="1400" b="1" dirty="0">
                  <a:solidFill>
                    <a:srgbClr val="00B050"/>
                  </a:solidFill>
                  <a:latin typeface="メイリオ" panose="020B0604030504040204" pitchFamily="50" charset="-128"/>
                  <a:ea typeface="メイリオ" panose="020B0604030504040204" pitchFamily="50" charset="-128"/>
                </a:rPr>
                <a:t>詰めて記載してください</a:t>
              </a:r>
            </a:p>
          </p:txBody>
        </p:sp>
      </p:grpSp>
      <p:sp>
        <p:nvSpPr>
          <p:cNvPr id="12" name="テキスト ボックス 11">
            <a:extLst>
              <a:ext uri="{FF2B5EF4-FFF2-40B4-BE49-F238E27FC236}">
                <a16:creationId xmlns:a16="http://schemas.microsoft.com/office/drawing/2014/main" id="{6D0452ED-7AE7-9924-B688-6C3F259B17B2}"/>
              </a:ext>
            </a:extLst>
          </p:cNvPr>
          <p:cNvSpPr txBox="1"/>
          <p:nvPr/>
        </p:nvSpPr>
        <p:spPr>
          <a:xfrm>
            <a:off x="319774" y="779212"/>
            <a:ext cx="9164287" cy="2123658"/>
          </a:xfrm>
          <a:prstGeom prst="rect">
            <a:avLst/>
          </a:prstGeom>
          <a:noFill/>
          <a:ln>
            <a:solidFill>
              <a:schemeClr val="bg2">
                <a:lumMod val="75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（１．つづき）</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08152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E5E19E7-958C-2CFB-8D92-BBBA2441C7D9}"/>
              </a:ext>
            </a:extLst>
          </p:cNvPr>
          <p:cNvSpPr>
            <a:spLocks noGrp="1"/>
          </p:cNvSpPr>
          <p:nvPr>
            <p:ph type="sldNum" sz="quarter" idx="12"/>
          </p:nvPr>
        </p:nvSpPr>
        <p:spPr/>
        <p:txBody>
          <a:bodyPr/>
          <a:lstStyle/>
          <a:p>
            <a:fld id="{60050FAB-9305-4309-9568-4BDB42C6FE35}" type="slidenum">
              <a:rPr kumimoji="1" lang="ja-JP" altLang="en-US" smtClean="0"/>
              <a:t>3</a:t>
            </a:fld>
            <a:endParaRPr kumimoji="1" lang="ja-JP" altLang="en-US"/>
          </a:p>
        </p:txBody>
      </p:sp>
      <p:grpSp>
        <p:nvGrpSpPr>
          <p:cNvPr id="5" name="グループ化 4">
            <a:extLst>
              <a:ext uri="{FF2B5EF4-FFF2-40B4-BE49-F238E27FC236}">
                <a16:creationId xmlns:a16="http://schemas.microsoft.com/office/drawing/2014/main" id="{C48EA9F8-8C4E-4995-A20B-E6E816DD34EA}"/>
              </a:ext>
            </a:extLst>
          </p:cNvPr>
          <p:cNvGrpSpPr/>
          <p:nvPr/>
        </p:nvGrpSpPr>
        <p:grpSpPr>
          <a:xfrm>
            <a:off x="205476" y="55759"/>
            <a:ext cx="9533259" cy="569074"/>
            <a:chOff x="205476" y="55759"/>
            <a:chExt cx="9533259" cy="569074"/>
          </a:xfrm>
        </p:grpSpPr>
        <p:sp>
          <p:nvSpPr>
            <p:cNvPr id="7" name="テキスト ボックス 6">
              <a:extLst>
                <a:ext uri="{FF2B5EF4-FFF2-40B4-BE49-F238E27FC236}">
                  <a16:creationId xmlns:a16="http://schemas.microsoft.com/office/drawing/2014/main" id="{ADD824B9-BE84-F4D4-25DF-85EF33F0C6D0}"/>
                </a:ext>
              </a:extLst>
            </p:cNvPr>
            <p:cNvSpPr txBox="1"/>
            <p:nvPr/>
          </p:nvSpPr>
          <p:spPr>
            <a:xfrm>
              <a:off x="2261343" y="207306"/>
              <a:ext cx="3877985" cy="369332"/>
            </a:xfrm>
            <a:prstGeom prst="rect">
              <a:avLst/>
            </a:prstGeom>
            <a:noFill/>
          </p:spPr>
          <p:txBody>
            <a:bodyPr wrap="none" rtlCol="0">
              <a:spAutoFit/>
            </a:bodyPr>
            <a:lstStyle/>
            <a:p>
              <a:r>
                <a:rPr kumimoji="1" lang="ja-JP" altLang="en-US" b="1" dirty="0"/>
                <a:t>氏名：　　　　　　　　　　所属：</a:t>
              </a:r>
            </a:p>
          </p:txBody>
        </p:sp>
        <p:cxnSp>
          <p:nvCxnSpPr>
            <p:cNvPr id="9" name="直線コネクタ 8">
              <a:extLst>
                <a:ext uri="{FF2B5EF4-FFF2-40B4-BE49-F238E27FC236}">
                  <a16:creationId xmlns:a16="http://schemas.microsoft.com/office/drawing/2014/main" id="{F8C7D53C-C02A-ABFD-A538-F29517A88E71}"/>
                </a:ext>
              </a:extLst>
            </p:cNvPr>
            <p:cNvCxnSpPr>
              <a:cxnSpLocks/>
            </p:cNvCxnSpPr>
            <p:nvPr/>
          </p:nvCxnSpPr>
          <p:spPr>
            <a:xfrm>
              <a:off x="205476" y="624833"/>
              <a:ext cx="9129924"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538E99A-F0FC-AD75-7A2D-292BA1ED35B4}"/>
                </a:ext>
              </a:extLst>
            </p:cNvPr>
            <p:cNvSpPr txBox="1"/>
            <p:nvPr/>
          </p:nvSpPr>
          <p:spPr>
            <a:xfrm>
              <a:off x="205476" y="215832"/>
              <a:ext cx="1723549" cy="400110"/>
            </a:xfrm>
            <a:prstGeom prst="rect">
              <a:avLst/>
            </a:prstGeom>
            <a:noFill/>
          </p:spPr>
          <p:txBody>
            <a:bodyPr wrap="none" rtlCol="0">
              <a:spAutoFit/>
            </a:bodyPr>
            <a:lstStyle/>
            <a:p>
              <a:r>
                <a:rPr kumimoji="1" lang="ja-JP" altLang="en-US" sz="2000" b="1" dirty="0">
                  <a:latin typeface="メイリオ" panose="020B0604030504040204" pitchFamily="50" charset="-128"/>
                  <a:ea typeface="メイリオ" panose="020B0604030504040204" pitchFamily="50" charset="-128"/>
                </a:rPr>
                <a:t>準備シート③</a:t>
              </a:r>
            </a:p>
          </p:txBody>
        </p:sp>
        <p:sp>
          <p:nvSpPr>
            <p:cNvPr id="11" name="テキスト ボックス 10">
              <a:extLst>
                <a:ext uri="{FF2B5EF4-FFF2-40B4-BE49-F238E27FC236}">
                  <a16:creationId xmlns:a16="http://schemas.microsoft.com/office/drawing/2014/main" id="{8F4856F4-44A2-367F-5966-F4DEE899E072}"/>
                </a:ext>
              </a:extLst>
            </p:cNvPr>
            <p:cNvSpPr txBox="1"/>
            <p:nvPr/>
          </p:nvSpPr>
          <p:spPr>
            <a:xfrm>
              <a:off x="6322415" y="55759"/>
              <a:ext cx="3416320" cy="523220"/>
            </a:xfrm>
            <a:prstGeom prst="rect">
              <a:avLst/>
            </a:prstGeom>
            <a:noFill/>
          </p:spPr>
          <p:txBody>
            <a:bodyPr wrap="none" rtlCol="0">
              <a:spAutoFit/>
            </a:bodyPr>
            <a:lstStyle/>
            <a:p>
              <a:r>
                <a:rPr kumimoji="1" lang="ja-JP" altLang="en-US" sz="1400" b="1" dirty="0">
                  <a:solidFill>
                    <a:srgbClr val="00B050"/>
                  </a:solidFill>
                  <a:latin typeface="メイリオ" panose="020B0604030504040204" pitchFamily="50" charset="-128"/>
                  <a:ea typeface="メイリオ" panose="020B0604030504040204" pitchFamily="50" charset="-128"/>
                </a:rPr>
                <a:t>緑色の文字は提出時には削除し、行間を</a:t>
              </a:r>
              <a:endParaRPr kumimoji="1" lang="en-US" altLang="ja-JP" sz="1400" b="1" dirty="0">
                <a:solidFill>
                  <a:srgbClr val="00B050"/>
                </a:solidFill>
                <a:latin typeface="メイリオ" panose="020B0604030504040204" pitchFamily="50" charset="-128"/>
                <a:ea typeface="メイリオ" panose="020B0604030504040204" pitchFamily="50" charset="-128"/>
              </a:endParaRPr>
            </a:p>
            <a:p>
              <a:r>
                <a:rPr kumimoji="1" lang="ja-JP" altLang="en-US" sz="1400" b="1" dirty="0">
                  <a:solidFill>
                    <a:srgbClr val="00B050"/>
                  </a:solidFill>
                  <a:latin typeface="メイリオ" panose="020B0604030504040204" pitchFamily="50" charset="-128"/>
                  <a:ea typeface="メイリオ" panose="020B0604030504040204" pitchFamily="50" charset="-128"/>
                </a:rPr>
                <a:t>詰めて記載してください</a:t>
              </a:r>
            </a:p>
          </p:txBody>
        </p:sp>
      </p:grpSp>
      <p:sp>
        <p:nvSpPr>
          <p:cNvPr id="12" name="テキスト ボックス 11">
            <a:extLst>
              <a:ext uri="{FF2B5EF4-FFF2-40B4-BE49-F238E27FC236}">
                <a16:creationId xmlns:a16="http://schemas.microsoft.com/office/drawing/2014/main" id="{6D0452ED-7AE7-9924-B688-6C3F259B17B2}"/>
              </a:ext>
            </a:extLst>
          </p:cNvPr>
          <p:cNvSpPr txBox="1"/>
          <p:nvPr/>
        </p:nvSpPr>
        <p:spPr>
          <a:xfrm>
            <a:off x="319774" y="779212"/>
            <a:ext cx="9164287" cy="2123658"/>
          </a:xfrm>
          <a:prstGeom prst="rect">
            <a:avLst/>
          </a:prstGeom>
          <a:noFill/>
          <a:ln>
            <a:solidFill>
              <a:schemeClr val="bg2">
                <a:lumMod val="75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（２．つづき）</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grpSp>
        <p:nvGrpSpPr>
          <p:cNvPr id="3" name="グループ化 2">
            <a:extLst>
              <a:ext uri="{FF2B5EF4-FFF2-40B4-BE49-F238E27FC236}">
                <a16:creationId xmlns:a16="http://schemas.microsoft.com/office/drawing/2014/main" id="{B9A9496F-8037-6FB9-4777-D791348BFCD7}"/>
              </a:ext>
            </a:extLst>
          </p:cNvPr>
          <p:cNvGrpSpPr/>
          <p:nvPr/>
        </p:nvGrpSpPr>
        <p:grpSpPr>
          <a:xfrm>
            <a:off x="205476" y="3104369"/>
            <a:ext cx="9581554" cy="3628256"/>
            <a:chOff x="-13538" y="3173647"/>
            <a:chExt cx="9581554" cy="3628256"/>
          </a:xfrm>
        </p:grpSpPr>
        <p:sp>
          <p:nvSpPr>
            <p:cNvPr id="4" name="テキスト ボックス 3">
              <a:extLst>
                <a:ext uri="{FF2B5EF4-FFF2-40B4-BE49-F238E27FC236}">
                  <a16:creationId xmlns:a16="http://schemas.microsoft.com/office/drawing/2014/main" id="{C2E3145F-A75C-E8CA-ADA6-B8EDBE908C82}"/>
                </a:ext>
              </a:extLst>
            </p:cNvPr>
            <p:cNvSpPr txBox="1"/>
            <p:nvPr/>
          </p:nvSpPr>
          <p:spPr>
            <a:xfrm>
              <a:off x="-13538" y="3173647"/>
              <a:ext cx="9581554"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３．事例の面白さ、特徴的な点などをこの事例をとりあげた理由を含めてご説明ください。</a:t>
              </a:r>
              <a:endParaRPr kumimoji="1" lang="en-US" altLang="ja-JP" sz="1600"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5C364913-7423-160F-81DC-5F2173D362CE}"/>
                </a:ext>
              </a:extLst>
            </p:cNvPr>
            <p:cNvSpPr txBox="1"/>
            <p:nvPr/>
          </p:nvSpPr>
          <p:spPr>
            <a:xfrm>
              <a:off x="100759" y="3570249"/>
              <a:ext cx="9164287" cy="3231654"/>
            </a:xfrm>
            <a:prstGeom prst="rect">
              <a:avLst/>
            </a:prstGeom>
            <a:noFill/>
            <a:ln>
              <a:solidFill>
                <a:schemeClr val="bg2">
                  <a:lumMod val="75000"/>
                </a:schemeClr>
              </a:solidFill>
            </a:ln>
          </p:spPr>
          <p:txBody>
            <a:bodyPr wrap="square" rtlCol="0">
              <a:spAutoFit/>
            </a:bodyPr>
            <a:lstStyle/>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288850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E5E19E7-958C-2CFB-8D92-BBBA2441C7D9}"/>
              </a:ext>
            </a:extLst>
          </p:cNvPr>
          <p:cNvSpPr>
            <a:spLocks noGrp="1"/>
          </p:cNvSpPr>
          <p:nvPr>
            <p:ph type="sldNum" sz="quarter" idx="12"/>
          </p:nvPr>
        </p:nvSpPr>
        <p:spPr/>
        <p:txBody>
          <a:bodyPr/>
          <a:lstStyle/>
          <a:p>
            <a:fld id="{60050FAB-9305-4309-9568-4BDB42C6FE35}" type="slidenum">
              <a:rPr kumimoji="1" lang="ja-JP" altLang="en-US" smtClean="0"/>
              <a:t>4</a:t>
            </a:fld>
            <a:endParaRPr kumimoji="1" lang="ja-JP" altLang="en-US"/>
          </a:p>
        </p:txBody>
      </p:sp>
      <p:grpSp>
        <p:nvGrpSpPr>
          <p:cNvPr id="3" name="グループ化 2">
            <a:extLst>
              <a:ext uri="{FF2B5EF4-FFF2-40B4-BE49-F238E27FC236}">
                <a16:creationId xmlns:a16="http://schemas.microsoft.com/office/drawing/2014/main" id="{6F950645-FBD3-7D32-BC01-6F04003EE84B}"/>
              </a:ext>
            </a:extLst>
          </p:cNvPr>
          <p:cNvGrpSpPr/>
          <p:nvPr/>
        </p:nvGrpSpPr>
        <p:grpSpPr>
          <a:xfrm>
            <a:off x="205476" y="55759"/>
            <a:ext cx="9533259" cy="569074"/>
            <a:chOff x="205476" y="55759"/>
            <a:chExt cx="9533259" cy="569074"/>
          </a:xfrm>
        </p:grpSpPr>
        <p:sp>
          <p:nvSpPr>
            <p:cNvPr id="5" name="テキスト ボックス 4">
              <a:extLst>
                <a:ext uri="{FF2B5EF4-FFF2-40B4-BE49-F238E27FC236}">
                  <a16:creationId xmlns:a16="http://schemas.microsoft.com/office/drawing/2014/main" id="{EA443E68-75B3-0126-BECF-4314C46B03A6}"/>
                </a:ext>
              </a:extLst>
            </p:cNvPr>
            <p:cNvSpPr txBox="1"/>
            <p:nvPr/>
          </p:nvSpPr>
          <p:spPr>
            <a:xfrm>
              <a:off x="2261343" y="207306"/>
              <a:ext cx="3877985" cy="369332"/>
            </a:xfrm>
            <a:prstGeom prst="rect">
              <a:avLst/>
            </a:prstGeom>
            <a:noFill/>
          </p:spPr>
          <p:txBody>
            <a:bodyPr wrap="none" rtlCol="0">
              <a:spAutoFit/>
            </a:bodyPr>
            <a:lstStyle/>
            <a:p>
              <a:r>
                <a:rPr kumimoji="1" lang="ja-JP" altLang="en-US" b="1" dirty="0"/>
                <a:t>氏名：　　　　　　　　　　所属：</a:t>
              </a:r>
            </a:p>
          </p:txBody>
        </p:sp>
        <p:cxnSp>
          <p:nvCxnSpPr>
            <p:cNvPr id="7" name="直線コネクタ 6">
              <a:extLst>
                <a:ext uri="{FF2B5EF4-FFF2-40B4-BE49-F238E27FC236}">
                  <a16:creationId xmlns:a16="http://schemas.microsoft.com/office/drawing/2014/main" id="{CC56CBC0-C10C-018A-B58C-2AB5906A7E67}"/>
                </a:ext>
              </a:extLst>
            </p:cNvPr>
            <p:cNvCxnSpPr>
              <a:cxnSpLocks/>
            </p:cNvCxnSpPr>
            <p:nvPr/>
          </p:nvCxnSpPr>
          <p:spPr>
            <a:xfrm>
              <a:off x="205476" y="624833"/>
              <a:ext cx="9129924"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6E4D2156-9B91-E969-4D6A-41463B36D0EC}"/>
                </a:ext>
              </a:extLst>
            </p:cNvPr>
            <p:cNvSpPr txBox="1"/>
            <p:nvPr/>
          </p:nvSpPr>
          <p:spPr>
            <a:xfrm>
              <a:off x="205476" y="215832"/>
              <a:ext cx="1723549" cy="400110"/>
            </a:xfrm>
            <a:prstGeom prst="rect">
              <a:avLst/>
            </a:prstGeom>
            <a:noFill/>
          </p:spPr>
          <p:txBody>
            <a:bodyPr wrap="none" rtlCol="0">
              <a:spAutoFit/>
            </a:bodyPr>
            <a:lstStyle/>
            <a:p>
              <a:r>
                <a:rPr kumimoji="1" lang="ja-JP" altLang="en-US" sz="2000" b="1" dirty="0">
                  <a:latin typeface="メイリオ" panose="020B0604030504040204" pitchFamily="50" charset="-128"/>
                  <a:ea typeface="メイリオ" panose="020B0604030504040204" pitchFamily="50" charset="-128"/>
                </a:rPr>
                <a:t>準備シート④</a:t>
              </a:r>
            </a:p>
          </p:txBody>
        </p:sp>
        <p:sp>
          <p:nvSpPr>
            <p:cNvPr id="10" name="テキスト ボックス 9">
              <a:extLst>
                <a:ext uri="{FF2B5EF4-FFF2-40B4-BE49-F238E27FC236}">
                  <a16:creationId xmlns:a16="http://schemas.microsoft.com/office/drawing/2014/main" id="{0C5B4B49-ED2E-3497-3E07-5E20658BF7C4}"/>
                </a:ext>
              </a:extLst>
            </p:cNvPr>
            <p:cNvSpPr txBox="1"/>
            <p:nvPr/>
          </p:nvSpPr>
          <p:spPr>
            <a:xfrm>
              <a:off x="6322415" y="55759"/>
              <a:ext cx="3416320" cy="523220"/>
            </a:xfrm>
            <a:prstGeom prst="rect">
              <a:avLst/>
            </a:prstGeom>
            <a:noFill/>
          </p:spPr>
          <p:txBody>
            <a:bodyPr wrap="none" rtlCol="0">
              <a:spAutoFit/>
            </a:bodyPr>
            <a:lstStyle/>
            <a:p>
              <a:r>
                <a:rPr kumimoji="1" lang="ja-JP" altLang="en-US" sz="1400" b="1" dirty="0">
                  <a:solidFill>
                    <a:srgbClr val="00B050"/>
                  </a:solidFill>
                  <a:latin typeface="メイリオ" panose="020B0604030504040204" pitchFamily="50" charset="-128"/>
                  <a:ea typeface="メイリオ" panose="020B0604030504040204" pitchFamily="50" charset="-128"/>
                </a:rPr>
                <a:t>緑色の文字は提出時には削除し、行間を</a:t>
              </a:r>
              <a:endParaRPr kumimoji="1" lang="en-US" altLang="ja-JP" sz="1400" b="1" dirty="0">
                <a:solidFill>
                  <a:srgbClr val="00B050"/>
                </a:solidFill>
                <a:latin typeface="メイリオ" panose="020B0604030504040204" pitchFamily="50" charset="-128"/>
                <a:ea typeface="メイリオ" panose="020B0604030504040204" pitchFamily="50" charset="-128"/>
              </a:endParaRPr>
            </a:p>
            <a:p>
              <a:r>
                <a:rPr kumimoji="1" lang="ja-JP" altLang="en-US" sz="1400" b="1" dirty="0">
                  <a:solidFill>
                    <a:srgbClr val="00B050"/>
                  </a:solidFill>
                  <a:latin typeface="メイリオ" panose="020B0604030504040204" pitchFamily="50" charset="-128"/>
                  <a:ea typeface="メイリオ" panose="020B0604030504040204" pitchFamily="50" charset="-128"/>
                </a:rPr>
                <a:t>詰めて記載してください</a:t>
              </a:r>
            </a:p>
          </p:txBody>
        </p:sp>
      </p:grpSp>
      <p:sp>
        <p:nvSpPr>
          <p:cNvPr id="4" name="テキスト ボックス 3">
            <a:extLst>
              <a:ext uri="{FF2B5EF4-FFF2-40B4-BE49-F238E27FC236}">
                <a16:creationId xmlns:a16="http://schemas.microsoft.com/office/drawing/2014/main" id="{EF5F0C70-3BAC-4BC4-7C0A-D4BB910B550D}"/>
              </a:ext>
            </a:extLst>
          </p:cNvPr>
          <p:cNvSpPr txBox="1"/>
          <p:nvPr/>
        </p:nvSpPr>
        <p:spPr>
          <a:xfrm>
            <a:off x="319774" y="5450365"/>
            <a:ext cx="8849190" cy="1200329"/>
          </a:xfrm>
          <a:prstGeom prst="rect">
            <a:avLst/>
          </a:prstGeom>
          <a:noFill/>
        </p:spPr>
        <p:txBody>
          <a:bodyPr wrap="square" rtlCol="0">
            <a:spAutoFit/>
          </a:bodyPr>
          <a:lstStyle/>
          <a:p>
            <a:pPr algn="ctr"/>
            <a:r>
              <a:rPr kumimoji="1" lang="ja-JP" altLang="en-US" dirty="0">
                <a:solidFill>
                  <a:srgbClr val="00B050"/>
                </a:solidFill>
                <a:latin typeface="メイリオ" panose="020B0604030504040204" pitchFamily="50" charset="-128"/>
                <a:ea typeface="メイリオ" panose="020B0604030504040204" pitchFamily="50" charset="-128"/>
              </a:rPr>
              <a:t>全体を</a:t>
            </a:r>
            <a:r>
              <a:rPr kumimoji="1" lang="en-US" altLang="ja-JP" dirty="0">
                <a:solidFill>
                  <a:srgbClr val="00B050"/>
                </a:solidFill>
                <a:latin typeface="メイリオ" panose="020B0604030504040204" pitchFamily="50" charset="-128"/>
                <a:ea typeface="メイリオ" panose="020B0604030504040204" pitchFamily="50" charset="-128"/>
              </a:rPr>
              <a:t>4</a:t>
            </a:r>
            <a:r>
              <a:rPr kumimoji="1" lang="ja-JP" altLang="en-US" dirty="0">
                <a:solidFill>
                  <a:srgbClr val="00B050"/>
                </a:solidFill>
                <a:latin typeface="メイリオ" panose="020B0604030504040204" pitchFamily="50" charset="-128"/>
                <a:ea typeface="メイリオ" panose="020B0604030504040204" pitchFamily="50" charset="-128"/>
              </a:rPr>
              <a:t>枚以内でまとめてください</a:t>
            </a:r>
            <a:endParaRPr kumimoji="1" lang="en-US" altLang="ja-JP" dirty="0">
              <a:solidFill>
                <a:srgbClr val="00B050"/>
              </a:solidFill>
              <a:latin typeface="メイリオ" panose="020B0604030504040204" pitchFamily="50" charset="-128"/>
              <a:ea typeface="メイリオ" panose="020B0604030504040204" pitchFamily="50" charset="-128"/>
            </a:endParaRPr>
          </a:p>
          <a:p>
            <a:pPr algn="ctr"/>
            <a:r>
              <a:rPr kumimoji="1" lang="ja-JP" altLang="en-US" dirty="0">
                <a:solidFill>
                  <a:srgbClr val="00B050"/>
                </a:solidFill>
                <a:latin typeface="メイリオ" panose="020B0604030504040204" pitchFamily="50" charset="-128"/>
                <a:ea typeface="メイリオ" panose="020B0604030504040204" pitchFamily="50" charset="-128"/>
              </a:rPr>
              <a:t>当日は</a:t>
            </a:r>
            <a:r>
              <a:rPr kumimoji="1" lang="en-US" altLang="ja-JP" dirty="0">
                <a:solidFill>
                  <a:srgbClr val="00B050"/>
                </a:solidFill>
                <a:latin typeface="メイリオ" panose="020B0604030504040204" pitchFamily="50" charset="-128"/>
                <a:ea typeface="メイリオ" panose="020B0604030504040204" pitchFamily="50" charset="-128"/>
              </a:rPr>
              <a:t>2</a:t>
            </a:r>
            <a:r>
              <a:rPr kumimoji="1" lang="ja-JP" altLang="en-US" dirty="0">
                <a:solidFill>
                  <a:srgbClr val="00B050"/>
                </a:solidFill>
                <a:latin typeface="メイリオ" panose="020B0604030504040204" pitchFamily="50" charset="-128"/>
                <a:ea typeface="メイリオ" panose="020B0604030504040204" pitchFamily="50" charset="-128"/>
              </a:rPr>
              <a:t>アップ両面で印刷します</a:t>
            </a:r>
            <a:endParaRPr kumimoji="1" lang="en-US" altLang="ja-JP" dirty="0">
              <a:solidFill>
                <a:srgbClr val="00B050"/>
              </a:solidFill>
              <a:latin typeface="メイリオ" panose="020B0604030504040204" pitchFamily="50" charset="-128"/>
              <a:ea typeface="メイリオ" panose="020B0604030504040204" pitchFamily="50" charset="-128"/>
            </a:endParaRPr>
          </a:p>
          <a:p>
            <a:pPr algn="ctr"/>
            <a:r>
              <a:rPr kumimoji="1" lang="ja-JP" altLang="en-US" dirty="0">
                <a:solidFill>
                  <a:srgbClr val="00B050"/>
                </a:solidFill>
                <a:latin typeface="メイリオ" panose="020B0604030504040204" pitchFamily="50" charset="-128"/>
                <a:ea typeface="メイリオ" panose="020B0604030504040204" pitchFamily="50" charset="-128"/>
              </a:rPr>
              <a:t>各項目の分量など自由です（枠はあくまで例示です。適宜調整してください）</a:t>
            </a:r>
            <a:endParaRPr kumimoji="1" lang="en-US" altLang="ja-JP" dirty="0">
              <a:solidFill>
                <a:srgbClr val="00B050"/>
              </a:solidFill>
              <a:latin typeface="メイリオ" panose="020B0604030504040204" pitchFamily="50" charset="-128"/>
              <a:ea typeface="メイリオ" panose="020B0604030504040204" pitchFamily="50" charset="-128"/>
            </a:endParaRPr>
          </a:p>
          <a:p>
            <a:pPr algn="ctr"/>
            <a:r>
              <a:rPr kumimoji="1" lang="ja-JP" altLang="en-US" dirty="0">
                <a:solidFill>
                  <a:srgbClr val="00B050"/>
                </a:solidFill>
                <a:latin typeface="メイリオ" panose="020B0604030504040204" pitchFamily="50" charset="-128"/>
                <a:ea typeface="メイリオ" panose="020B0604030504040204" pitchFamily="50" charset="-128"/>
              </a:rPr>
              <a:t>図表を使っていただいても構いません</a:t>
            </a:r>
            <a:endParaRPr kumimoji="1" lang="en-US" altLang="ja-JP" dirty="0">
              <a:solidFill>
                <a:srgbClr val="00B050"/>
              </a:solidFill>
              <a:latin typeface="メイリオ" panose="020B0604030504040204" pitchFamily="50" charset="-128"/>
              <a:ea typeface="メイリオ" panose="020B0604030504040204" pitchFamily="50" charset="-128"/>
            </a:endParaRPr>
          </a:p>
        </p:txBody>
      </p:sp>
      <p:grpSp>
        <p:nvGrpSpPr>
          <p:cNvPr id="6" name="グループ化 5">
            <a:extLst>
              <a:ext uri="{FF2B5EF4-FFF2-40B4-BE49-F238E27FC236}">
                <a16:creationId xmlns:a16="http://schemas.microsoft.com/office/drawing/2014/main" id="{379F5D5C-620D-C809-24FF-3D7E3D3D0161}"/>
              </a:ext>
            </a:extLst>
          </p:cNvPr>
          <p:cNvGrpSpPr/>
          <p:nvPr/>
        </p:nvGrpSpPr>
        <p:grpSpPr>
          <a:xfrm>
            <a:off x="205476" y="3091670"/>
            <a:ext cx="9581554" cy="2215992"/>
            <a:chOff x="205476" y="3682619"/>
            <a:chExt cx="9581554" cy="2215992"/>
          </a:xfrm>
        </p:grpSpPr>
        <p:sp>
          <p:nvSpPr>
            <p:cNvPr id="8" name="テキスト ボックス 7">
              <a:extLst>
                <a:ext uri="{FF2B5EF4-FFF2-40B4-BE49-F238E27FC236}">
                  <a16:creationId xmlns:a16="http://schemas.microsoft.com/office/drawing/2014/main" id="{A2BD5D29-2D67-E146-D321-A6A46403344F}"/>
                </a:ext>
              </a:extLst>
            </p:cNvPr>
            <p:cNvSpPr txBox="1"/>
            <p:nvPr/>
          </p:nvSpPr>
          <p:spPr>
            <a:xfrm>
              <a:off x="205476" y="3682619"/>
              <a:ext cx="9581554" cy="830997"/>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４．そのインパクトは根拠となる情報源（</a:t>
              </a:r>
              <a:r>
                <a:rPr kumimoji="1" lang="en-US" altLang="ja-JP" sz="1600" b="1" dirty="0">
                  <a:latin typeface="メイリオ" panose="020B0604030504040204" pitchFamily="50" charset="-128"/>
                  <a:ea typeface="メイリオ" panose="020B0604030504040204" pitchFamily="50" charset="-128"/>
                </a:rPr>
                <a:t>source</a:t>
              </a:r>
              <a:r>
                <a:rPr kumimoji="1" lang="ja-JP" altLang="en-US" sz="1600" b="1" dirty="0">
                  <a:latin typeface="メイリオ" panose="020B0604030504040204" pitchFamily="50" charset="-128"/>
                  <a:ea typeface="メイリオ" panose="020B0604030504040204" pitchFamily="50" charset="-128"/>
                </a:rPr>
                <a:t>＝根拠データ、指標など定量的なもの、根拠となる事実等が掲載されている報告書、記事など）に紐づけることができそうですか。できそうならどんなものがあるか可能な範囲で、難しい場合はその理由をご記入ください。</a:t>
              </a:r>
              <a:endParaRPr kumimoji="1" lang="en-US" altLang="ja-JP" sz="1600" b="1"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084C8C38-0D0F-FE36-AACE-A7AFC194CE14}"/>
                </a:ext>
              </a:extLst>
            </p:cNvPr>
            <p:cNvSpPr txBox="1"/>
            <p:nvPr/>
          </p:nvSpPr>
          <p:spPr>
            <a:xfrm>
              <a:off x="319774" y="4513616"/>
              <a:ext cx="9164287" cy="1384995"/>
            </a:xfrm>
            <a:prstGeom prst="rect">
              <a:avLst/>
            </a:prstGeom>
            <a:noFill/>
            <a:ln>
              <a:solidFill>
                <a:schemeClr val="bg2">
                  <a:lumMod val="75000"/>
                </a:schemeClr>
              </a:solidFill>
            </a:ln>
          </p:spPr>
          <p:txBody>
            <a:bodyPr wrap="square" rtlCol="0">
              <a:spAutoFit/>
            </a:bodyPr>
            <a:lstStyle/>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grpSp>
      <p:sp>
        <p:nvSpPr>
          <p:cNvPr id="12" name="テキスト ボックス 11">
            <a:extLst>
              <a:ext uri="{FF2B5EF4-FFF2-40B4-BE49-F238E27FC236}">
                <a16:creationId xmlns:a16="http://schemas.microsoft.com/office/drawing/2014/main" id="{4B0A8145-4471-430B-2BDD-6B6AD016B159}"/>
              </a:ext>
            </a:extLst>
          </p:cNvPr>
          <p:cNvSpPr txBox="1"/>
          <p:nvPr/>
        </p:nvSpPr>
        <p:spPr>
          <a:xfrm>
            <a:off x="319774" y="779212"/>
            <a:ext cx="9164287" cy="2123658"/>
          </a:xfrm>
          <a:prstGeom prst="rect">
            <a:avLst/>
          </a:prstGeom>
          <a:noFill/>
          <a:ln>
            <a:solidFill>
              <a:schemeClr val="bg2">
                <a:lumMod val="75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（３．つづき）</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solidFill>
                  <a:srgbClr val="00B050"/>
                </a:solidFill>
                <a:latin typeface="メイリオ" panose="020B0604030504040204" pitchFamily="50" charset="-128"/>
                <a:ea typeface="メイリオ" panose="020B0604030504040204" pitchFamily="50" charset="-128"/>
              </a:rPr>
              <a:t>※</a:t>
            </a:r>
            <a:r>
              <a:rPr kumimoji="1" lang="ja-JP" altLang="en-US" sz="1200" dirty="0">
                <a:solidFill>
                  <a:srgbClr val="00B050"/>
                </a:solidFill>
                <a:latin typeface="メイリオ" panose="020B0604030504040204" pitchFamily="50" charset="-128"/>
                <a:ea typeface="メイリオ" panose="020B0604030504040204" pitchFamily="50" charset="-128"/>
              </a:rPr>
              <a:t>文字の大きさは１２</a:t>
            </a:r>
            <a:r>
              <a:rPr kumimoji="1" lang="en-US" altLang="ja-JP" sz="1200" dirty="0">
                <a:solidFill>
                  <a:srgbClr val="00B050"/>
                </a:solidFill>
                <a:latin typeface="メイリオ" panose="020B0604030504040204" pitchFamily="50" charset="-128"/>
                <a:ea typeface="メイリオ" panose="020B0604030504040204" pitchFamily="50" charset="-128"/>
              </a:rPr>
              <a:t>P</a:t>
            </a: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a:p>
            <a:endParaRPr kumimoji="1" lang="en-US" altLang="ja-JP" sz="1200" dirty="0">
              <a:solidFill>
                <a:srgbClr val="00B05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819953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3633</TotalTime>
  <Words>508</Words>
  <Application>Microsoft Office PowerPoint</Application>
  <PresentationFormat>A4 210 x 297 mm</PresentationFormat>
  <Paragraphs>116</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中野　悦子</cp:lastModifiedBy>
  <cp:revision>64</cp:revision>
  <dcterms:created xsi:type="dcterms:W3CDTF">2024-07-12T01:22:35Z</dcterms:created>
  <dcterms:modified xsi:type="dcterms:W3CDTF">2025-03-31T08:19:12Z</dcterms:modified>
</cp:coreProperties>
</file>